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59" r:id="rId4"/>
    <p:sldId id="285" r:id="rId5"/>
    <p:sldId id="261" r:id="rId6"/>
    <p:sldId id="286" r:id="rId7"/>
    <p:sldId id="289" r:id="rId8"/>
    <p:sldId id="291" r:id="rId9"/>
    <p:sldId id="290" r:id="rId10"/>
    <p:sldId id="287" r:id="rId11"/>
    <p:sldId id="292" r:id="rId12"/>
    <p:sldId id="288" r:id="rId13"/>
    <p:sldId id="284" r:id="rId14"/>
    <p:sldId id="296" r:id="rId15"/>
    <p:sldId id="293" r:id="rId16"/>
    <p:sldId id="297" r:id="rId17"/>
    <p:sldId id="294" r:id="rId18"/>
    <p:sldId id="295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32D2F-FCFC-419A-8673-BE5013F7199D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BC26A-9A6C-4745-AFF5-11E872E9A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17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BC26A-9A6C-4745-AFF5-11E872E9AF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90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43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8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09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28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51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83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82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66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90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1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3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13D3B-E409-4A55-93BF-30A49DA635CE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286B1-AE65-4406-8D8E-2CBF15E14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1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18654" y="2868468"/>
            <a:ext cx="8529782" cy="1252061"/>
          </a:xfrm>
        </p:spPr>
        <p:txBody>
          <a:bodyPr>
            <a:noAutofit/>
          </a:bodyPr>
          <a:lstStyle/>
          <a:p>
            <a:r>
              <a:rPr lang="en-US" altLang="zh-CN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Based Spatial Clustering of Applications with Noise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71582" y="6193558"/>
            <a:ext cx="3539837" cy="48491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汇报人：尹卓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邮箱：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michaelyin777@outlook.com</a:t>
            </a:r>
            <a:endParaRPr lang="zh-TW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9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3003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zh-TW" alt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82" y="1386345"/>
            <a:ext cx="8169564" cy="14466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082" y="3278237"/>
            <a:ext cx="52578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3003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zh-TW" alt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90926"/>
            <a:ext cx="78486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3003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zh-TW" alt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71" y="1323253"/>
            <a:ext cx="78295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3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18191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Experiments_1</a:t>
            </a:r>
            <a:endParaRPr lang="zh-TW" alt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98" y="2037312"/>
            <a:ext cx="8795657" cy="21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3003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Experiments_2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2"/>
          <p:cNvGraphicFramePr>
            <a:graphicFrameLocks noChangeAspect="1"/>
          </p:cNvGraphicFramePr>
          <p:nvPr/>
        </p:nvGraphicFramePr>
        <p:xfrm>
          <a:off x="235504" y="1824181"/>
          <a:ext cx="4186354" cy="2846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3" imgW="4686706" imgH="3177815" progId="MSPhotoEd.3">
                  <p:embed/>
                </p:oleObj>
              </mc:Choice>
              <mc:Fallback>
                <p:oleObj r:id="rId3" imgW="4686706" imgH="3177815" progId="MSPhotoEd.3">
                  <p:embed/>
                  <p:pic>
                    <p:nvPicPr>
                      <p:cNvPr id="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504" y="1824181"/>
                        <a:ext cx="4186354" cy="2846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1206731" y="4740795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zh-CN" sz="16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(MinPts=4, Eps=9.75).</a:t>
            </a:r>
            <a:r>
              <a:rPr lang="en-US" altLang="zh-CN" sz="90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altLang="zh-CN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aphicFrame>
        <p:nvGraphicFramePr>
          <p:cNvPr id="28" name="Object 3"/>
          <p:cNvGraphicFramePr>
            <a:graphicFrameLocks noChangeAspect="1"/>
          </p:cNvGraphicFramePr>
          <p:nvPr/>
        </p:nvGraphicFramePr>
        <p:xfrm>
          <a:off x="4724400" y="1824181"/>
          <a:ext cx="4185491" cy="2844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5" imgW="4686706" imgH="3177815" progId="MSPhotoEd.3">
                  <p:embed/>
                </p:oleObj>
              </mc:Choice>
              <mc:Fallback>
                <p:oleObj r:id="rId5" imgW="4686706" imgH="3177815" progId="MSPhotoEd.3">
                  <p:embed/>
                  <p:pic>
                    <p:nvPicPr>
                      <p:cNvPr id="2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824181"/>
                        <a:ext cx="4185491" cy="28443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5943600" y="4740795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zh-CN" sz="16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(MinPts=4, Eps=9.92)</a:t>
            </a:r>
          </a:p>
        </p:txBody>
      </p:sp>
    </p:spTree>
    <p:extLst>
      <p:ext uri="{BB962C8B-B14F-4D97-AF65-F5344CB8AC3E}">
        <p14:creationId xmlns:p14="http://schemas.microsoft.com/office/powerpoint/2010/main" val="117515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18191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Experiments_3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12" y="1066655"/>
            <a:ext cx="6191015" cy="3795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1" y="4982601"/>
            <a:ext cx="7850856" cy="17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3003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Experiments_4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4" y="1066655"/>
            <a:ext cx="8497480" cy="523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0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18191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Experiments_4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82" y="1214437"/>
            <a:ext cx="8670569" cy="53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18191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TW" alt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1149265"/>
            <a:ext cx="7361382" cy="45528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36" y="5899303"/>
            <a:ext cx="1839768" cy="8649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206" y="5985739"/>
            <a:ext cx="1231467" cy="7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357576" y="0"/>
            <a:ext cx="4428836" cy="902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Introduction</a:t>
            </a:r>
            <a:endParaRPr lang="zh-TW" altLang="en-US" sz="48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221666" y="5135418"/>
            <a:ext cx="8700655" cy="1639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1" i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聚类</a:t>
            </a:r>
            <a:r>
              <a:rPr lang="en-US" altLang="zh-TW" sz="2800" b="1" i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根据点与点之间的距离（相似性）来聚类数据。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常用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的方法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k-centers clustering.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缺点：对初始值非常敏感，影响聚类效果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TW" sz="30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圖片 5" descr="k-mean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89" y="1069110"/>
            <a:ext cx="4136408" cy="366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20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 txBox="1">
            <a:spLocks/>
          </p:cNvSpPr>
          <p:nvPr/>
        </p:nvSpPr>
        <p:spPr>
          <a:xfrm>
            <a:off x="457189" y="1023239"/>
            <a:ext cx="8229600" cy="130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k-centers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聚类算法中，聚类数目事先给定。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如何让聚类算法自己确定聚类的个数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并且在包含很多噪声点的数据集中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聚类？</a:t>
            </a:r>
            <a:endParaRPr lang="zh-TW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2357576" y="0"/>
            <a:ext cx="4428836" cy="902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Introduction</a:t>
            </a:r>
            <a:endParaRPr lang="zh-TW" altLang="en-US" sz="48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4410352" y="2332179"/>
            <a:ext cx="323273" cy="5558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4800" y="297707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Martin Ester, Hans-Peter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Kriegel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Jörg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Sander,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Xu, et al. A density-based </a:t>
            </a:r>
            <a:r>
              <a:rPr lang="en-GB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discovering clusters in large spatial databases with noise. In </a:t>
            </a:r>
            <a:r>
              <a:rPr lang="en-GB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Kdd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volume 96, pages </a:t>
            </a:r>
            <a:r>
              <a:rPr lang="en-GB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226–231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1996.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09600" y="4227946"/>
            <a:ext cx="8229600" cy="2283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新的聚类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TW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DBSCAN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可以发现任意形状的聚类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能够自然而然的识别噪声点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时间复杂度低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O(n)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需要的参数比较少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3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18191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  <a:endParaRPr lang="zh-TW" alt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" y="1242145"/>
            <a:ext cx="8168068" cy="2978873"/>
          </a:xfrm>
          <a:prstGeom prst="rect">
            <a:avLst/>
          </a:prstGeom>
        </p:spPr>
      </p:pic>
      <p:sp>
        <p:nvSpPr>
          <p:cNvPr id="11" name="Text Box 109"/>
          <p:cNvSpPr txBox="1">
            <a:spLocks noChangeArrowheads="1"/>
          </p:cNvSpPr>
          <p:nvPr/>
        </p:nvSpPr>
        <p:spPr bwMode="auto">
          <a:xfrm>
            <a:off x="438385" y="4463472"/>
            <a:ext cx="8372764" cy="171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聚类形成的依据：聚类是指的那些数据点密度高的区域，聚类与聚类之间是由密度较低的区域区分开来的。</a:t>
            </a:r>
            <a:endParaRPr lang="en-US" altLang="zh-CN" sz="2400" dirty="0" smtClean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对于聚类中的点，其附近的密度应该高于某一阈值。</a:t>
            </a:r>
            <a:endParaRPr lang="en-US" altLang="zh-CN" sz="2400" dirty="0" smtClean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同一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个聚类之间应该是相连通的</a:t>
            </a:r>
            <a:endParaRPr lang="en-US" altLang="zh-CN" sz="2400" dirty="0" smtClean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73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3003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  <a:endParaRPr lang="zh-TW" alt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3" y="4550459"/>
            <a:ext cx="9003434" cy="15439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10" y="1426277"/>
            <a:ext cx="52578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1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3003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  <a:endParaRPr lang="zh-TW" alt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3" y="4707794"/>
            <a:ext cx="9041197" cy="104677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791855" y="1524134"/>
            <a:ext cx="5507182" cy="2341419"/>
            <a:chOff x="3445164" y="2179916"/>
            <a:chExt cx="5507182" cy="2341419"/>
          </a:xfrm>
        </p:grpSpPr>
        <p:sp>
          <p:nvSpPr>
            <p:cNvPr id="8" name="椭圆 7"/>
            <p:cNvSpPr/>
            <p:nvPr/>
          </p:nvSpPr>
          <p:spPr>
            <a:xfrm>
              <a:off x="4633191" y="2496567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017816" y="2669445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45164" y="2179916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7100456" y="2580272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104692" y="3105861"/>
              <a:ext cx="295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53970" y="3256836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281750" y="3087559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744726" y="2844169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860057" y="3511686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287405" y="3022157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475432" y="3338808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942697" y="3422513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992088" y="3030375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149848" y="2188135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701099" y="3167663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" name="直接箭头连接符 25"/>
          <p:cNvCxnSpPr>
            <a:stCxn id="16" idx="1"/>
            <a:endCxn id="17" idx="5"/>
          </p:cNvCxnSpPr>
          <p:nvPr/>
        </p:nvCxnSpPr>
        <p:spPr>
          <a:xfrm flipH="1" flipV="1">
            <a:off x="2776989" y="2509268"/>
            <a:ext cx="454275" cy="371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3003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  <a:endParaRPr lang="zh-TW" alt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91855" y="1524134"/>
            <a:ext cx="5507182" cy="2341419"/>
            <a:chOff x="3445164" y="2179916"/>
            <a:chExt cx="5507182" cy="2341419"/>
          </a:xfrm>
        </p:grpSpPr>
        <p:sp>
          <p:nvSpPr>
            <p:cNvPr id="8" name="椭圆 7"/>
            <p:cNvSpPr/>
            <p:nvPr/>
          </p:nvSpPr>
          <p:spPr>
            <a:xfrm>
              <a:off x="4633191" y="2496567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017816" y="2669445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45164" y="2179916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7100456" y="2580272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104692" y="3105861"/>
              <a:ext cx="295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53970" y="3256836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281750" y="3087559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744726" y="2844169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860057" y="3511686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287405" y="3022157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475432" y="3338808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942697" y="3422513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992088" y="3030375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149848" y="2188135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701099" y="3167663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88" y="4707794"/>
            <a:ext cx="8534400" cy="956063"/>
          </a:xfrm>
          <a:prstGeom prst="rect">
            <a:avLst/>
          </a:prstGeom>
        </p:spPr>
      </p:pic>
      <p:cxnSp>
        <p:nvCxnSpPr>
          <p:cNvPr id="25" name="直接箭头连接符 24"/>
          <p:cNvCxnSpPr>
            <a:stCxn id="16" idx="6"/>
            <a:endCxn id="18" idx="2"/>
          </p:cNvCxnSpPr>
          <p:nvPr/>
        </p:nvCxnSpPr>
        <p:spPr>
          <a:xfrm flipV="1">
            <a:off x="3374157" y="2766731"/>
            <a:ext cx="447966" cy="1728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8" idx="6"/>
            <a:endCxn id="20" idx="4"/>
          </p:cNvCxnSpPr>
          <p:nvPr/>
        </p:nvCxnSpPr>
        <p:spPr>
          <a:xfrm flipV="1">
            <a:off x="3989532" y="2542002"/>
            <a:ext cx="432952" cy="2247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3003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  <a:endParaRPr lang="zh-TW" alt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91855" y="1524134"/>
            <a:ext cx="5507182" cy="2341419"/>
            <a:chOff x="3445164" y="2179916"/>
            <a:chExt cx="5507182" cy="2341419"/>
          </a:xfrm>
        </p:grpSpPr>
        <p:sp>
          <p:nvSpPr>
            <p:cNvPr id="8" name="椭圆 7"/>
            <p:cNvSpPr/>
            <p:nvPr/>
          </p:nvSpPr>
          <p:spPr>
            <a:xfrm>
              <a:off x="4633191" y="2496567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017816" y="2669445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45164" y="2179916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7100456" y="2580272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104692" y="3105861"/>
              <a:ext cx="295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53970" y="3256836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281750" y="3087559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744726" y="2844169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860057" y="3511686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287405" y="3022157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475432" y="3338808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942697" y="3422513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992088" y="3030375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149848" y="2188135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701099" y="3167663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5" name="直接箭头连接符 24"/>
          <p:cNvCxnSpPr>
            <a:stCxn id="16" idx="6"/>
            <a:endCxn id="18" idx="2"/>
          </p:cNvCxnSpPr>
          <p:nvPr/>
        </p:nvCxnSpPr>
        <p:spPr>
          <a:xfrm flipV="1">
            <a:off x="3374157" y="2766731"/>
            <a:ext cx="447966" cy="1728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8" idx="6"/>
            <a:endCxn id="20" idx="4"/>
          </p:cNvCxnSpPr>
          <p:nvPr/>
        </p:nvCxnSpPr>
        <p:spPr>
          <a:xfrm flipV="1">
            <a:off x="3989532" y="2542002"/>
            <a:ext cx="432952" cy="2247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16" idx="1"/>
            <a:endCxn id="17" idx="5"/>
          </p:cNvCxnSpPr>
          <p:nvPr/>
        </p:nvCxnSpPr>
        <p:spPr>
          <a:xfrm flipH="1" flipV="1">
            <a:off x="2776989" y="2509268"/>
            <a:ext cx="454275" cy="3711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" y="4707794"/>
            <a:ext cx="8967352" cy="69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30033" y="304800"/>
            <a:ext cx="6885709" cy="76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  <a:endParaRPr lang="zh-TW" alt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8" y="4303766"/>
            <a:ext cx="8729500" cy="226189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791855" y="1517712"/>
            <a:ext cx="5507182" cy="2341419"/>
            <a:chOff x="3445164" y="2179916"/>
            <a:chExt cx="5507182" cy="2341419"/>
          </a:xfrm>
        </p:grpSpPr>
        <p:sp>
          <p:nvSpPr>
            <p:cNvPr id="26" name="椭圆 25"/>
            <p:cNvSpPr/>
            <p:nvPr/>
          </p:nvSpPr>
          <p:spPr>
            <a:xfrm>
              <a:off x="4633191" y="2496567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017816" y="2669445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445164" y="2179916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/>
            <p:cNvSpPr/>
            <p:nvPr/>
          </p:nvSpPr>
          <p:spPr>
            <a:xfrm>
              <a:off x="7100456" y="2580272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104692" y="3105861"/>
              <a:ext cx="295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653970" y="3256836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81750" y="3087559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744726" y="2844169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860057" y="3511686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287405" y="3022157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475432" y="3338808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7942697" y="3422513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992088" y="3030375"/>
              <a:ext cx="167409" cy="1674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149848" y="2188135"/>
              <a:ext cx="1851890" cy="185189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701099" y="3167663"/>
              <a:ext cx="3140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2" name="直接箭头连接符 41"/>
          <p:cNvCxnSpPr>
            <a:stCxn id="35" idx="6"/>
            <a:endCxn id="37" idx="2"/>
          </p:cNvCxnSpPr>
          <p:nvPr/>
        </p:nvCxnSpPr>
        <p:spPr>
          <a:xfrm flipV="1">
            <a:off x="3374157" y="2760309"/>
            <a:ext cx="447966" cy="1728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7" idx="6"/>
            <a:endCxn id="39" idx="4"/>
          </p:cNvCxnSpPr>
          <p:nvPr/>
        </p:nvCxnSpPr>
        <p:spPr>
          <a:xfrm flipV="1">
            <a:off x="3989532" y="2535580"/>
            <a:ext cx="432952" cy="2247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5" idx="1"/>
            <a:endCxn id="36" idx="5"/>
          </p:cNvCxnSpPr>
          <p:nvPr/>
        </p:nvCxnSpPr>
        <p:spPr>
          <a:xfrm flipH="1" flipV="1">
            <a:off x="2776989" y="2502846"/>
            <a:ext cx="454275" cy="3711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</TotalTime>
  <Words>265</Words>
  <Application>Microsoft Office PowerPoint</Application>
  <PresentationFormat>全屏显示(4:3)</PresentationFormat>
  <Paragraphs>57</Paragraphs>
  <Slides>18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新細明體</vt:lpstr>
      <vt:lpstr>等线</vt:lpstr>
      <vt:lpstr>等线 Light</vt:lpstr>
      <vt:lpstr>SimSun</vt:lpstr>
      <vt:lpstr>SimSun</vt:lpstr>
      <vt:lpstr>Arial</vt:lpstr>
      <vt:lpstr>Calibri</vt:lpstr>
      <vt:lpstr>Calibri Light</vt:lpstr>
      <vt:lpstr>Times New Roman</vt:lpstr>
      <vt:lpstr>Office 主题​​</vt:lpstr>
      <vt:lpstr>Microsoft Photo Editor 3.0 Photo</vt:lpstr>
      <vt:lpstr>Density Based Spatial Clustering of Applications with Noise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 Yin</dc:creator>
  <cp:lastModifiedBy>Michael Yin</cp:lastModifiedBy>
  <cp:revision>56</cp:revision>
  <dcterms:created xsi:type="dcterms:W3CDTF">2018-05-23T15:54:03Z</dcterms:created>
  <dcterms:modified xsi:type="dcterms:W3CDTF">2018-11-01T17:01:26Z</dcterms:modified>
</cp:coreProperties>
</file>